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omments/comment1.xml" ContentType="application/vnd.openxmlformats-officedocument.presentationml.comments+xml"/>
  <Override PartName="/ppt/comments/comment2.xml" ContentType="application/vnd.openxmlformats-officedocument.presentationml.comments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2" r:id="rId2"/>
    <p:sldId id="264" r:id="rId3"/>
    <p:sldId id="258" r:id="rId4"/>
    <p:sldId id="259" r:id="rId5"/>
    <p:sldId id="260" r:id="rId6"/>
    <p:sldId id="261" r:id="rId7"/>
    <p:sldId id="263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Jane Mason" initials="JM" lastIdx="1" clrIdx="0">
    <p:extLst>
      <p:ext uri="{19B8F6BF-5375-455C-9EA6-DF929625EA0E}">
        <p15:presenceInfo xmlns:p15="http://schemas.microsoft.com/office/powerpoint/2012/main" userId="S::Jane.Mason@shinfieldparish.gov.uk::fc4e948c-ee39-4c8f-a1d6-4517fa0562db" providerId="AD"/>
      </p:ext>
    </p:extLst>
  </p:cmAuthor>
  <p:cmAuthor id="2" name="Mike Balbini" initials="MB" lastIdx="2" clrIdx="1">
    <p:extLst>
      <p:ext uri="{19B8F6BF-5375-455C-9EA6-DF929625EA0E}">
        <p15:presenceInfo xmlns:p15="http://schemas.microsoft.com/office/powerpoint/2012/main" userId="S::mike.balbini@shinfieldparish.gov.uk::1e402ad1-eac9-4342-98d0-9d63bc6a0b5b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80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360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commentAuthors" Target="commentAuthors.xml"/><Relationship Id="rId14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ike Balbini" userId="1e402ad1-eac9-4342-98d0-9d63bc6a0b5b" providerId="ADAL" clId="{FE294C0F-77E9-4155-81FF-39C813E23295}"/>
    <pc:docChg chg="undo custSel modSld">
      <pc:chgData name="Mike Balbini" userId="1e402ad1-eac9-4342-98d0-9d63bc6a0b5b" providerId="ADAL" clId="{FE294C0F-77E9-4155-81FF-39C813E23295}" dt="2021-03-23T14:41:31.911" v="150" actId="113"/>
      <pc:docMkLst>
        <pc:docMk/>
      </pc:docMkLst>
      <pc:sldChg chg="modSp mod">
        <pc:chgData name="Mike Balbini" userId="1e402ad1-eac9-4342-98d0-9d63bc6a0b5b" providerId="ADAL" clId="{FE294C0F-77E9-4155-81FF-39C813E23295}" dt="2021-03-23T14:41:31.911" v="150" actId="113"/>
        <pc:sldMkLst>
          <pc:docMk/>
          <pc:sldMk cId="1855813255" sldId="264"/>
        </pc:sldMkLst>
        <pc:spChg chg="mod">
          <ac:chgData name="Mike Balbini" userId="1e402ad1-eac9-4342-98d0-9d63bc6a0b5b" providerId="ADAL" clId="{FE294C0F-77E9-4155-81FF-39C813E23295}" dt="2021-03-23T14:41:31.911" v="150" actId="113"/>
          <ac:spMkLst>
            <pc:docMk/>
            <pc:sldMk cId="1855813255" sldId="264"/>
            <ac:spMk id="3" creationId="{6709378B-78CC-46A0-A565-992261DD9A32}"/>
          </ac:spMkLst>
        </pc:spChg>
      </pc:sldChg>
    </pc:docChg>
  </pc:docChgLst>
  <pc:docChgLst>
    <pc:chgData name="Mike Balbini" userId="1e402ad1-eac9-4342-98d0-9d63bc6a0b5b" providerId="ADAL" clId="{030E1F5C-AE35-42F4-8585-9A84F40D000E}"/>
    <pc:docChg chg="undo custSel modSld">
      <pc:chgData name="Mike Balbini" userId="1e402ad1-eac9-4342-98d0-9d63bc6a0b5b" providerId="ADAL" clId="{030E1F5C-AE35-42F4-8585-9A84F40D000E}" dt="2021-04-29T12:19:47.189" v="28" actId="6549"/>
      <pc:docMkLst>
        <pc:docMk/>
      </pc:docMkLst>
      <pc:sldChg chg="modSp mod">
        <pc:chgData name="Mike Balbini" userId="1e402ad1-eac9-4342-98d0-9d63bc6a0b5b" providerId="ADAL" clId="{030E1F5C-AE35-42F4-8585-9A84F40D000E}" dt="2021-04-29T12:19:47.189" v="28" actId="6549"/>
        <pc:sldMkLst>
          <pc:docMk/>
          <pc:sldMk cId="4131997238" sldId="259"/>
        </pc:sldMkLst>
        <pc:spChg chg="mod">
          <ac:chgData name="Mike Balbini" userId="1e402ad1-eac9-4342-98d0-9d63bc6a0b5b" providerId="ADAL" clId="{030E1F5C-AE35-42F4-8585-9A84F40D000E}" dt="2021-04-29T12:19:47.189" v="28" actId="6549"/>
          <ac:spMkLst>
            <pc:docMk/>
            <pc:sldMk cId="4131997238" sldId="259"/>
            <ac:spMk id="2" creationId="{B06173B4-9254-4889-8C00-A45DF8B1CD6A}"/>
          </ac:spMkLst>
        </pc:spChg>
      </pc:sldChg>
    </pc:docChg>
  </pc:docChgLst>
</pc:chgInfo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2" dt="2021-03-23T14:19:46.820" idx="1">
    <p:pos x="6933" y="2537"/>
    <p:text>see slide 6</p:text>
    <p:extLst>
      <p:ext uri="{C676402C-5697-4E1C-873F-D02D1690AC5C}">
        <p15:threadingInfo xmlns:p15="http://schemas.microsoft.com/office/powerpoint/2012/main" timeZoneBias="0"/>
      </p:ext>
    </p:extLst>
  </p:cm>
  <p:cm authorId="2" dt="2021-03-23T14:21:33.598" idx="2">
    <p:pos x="7302" y="256"/>
    <p:text>The full set of slides is for conytracts over £25,000 . Suggest the first or second slide conyains the info on section 3 of procurement policy</p:text>
    <p:extLst>
      <p:ext uri="{C676402C-5697-4E1C-873F-D02D1690AC5C}">
        <p15:threadingInfo xmlns:p15="http://schemas.microsoft.com/office/powerpoint/2012/main" timeZoneBias="0"/>
      </p:ext>
    </p:extLst>
  </p:cm>
</p:cmLst>
</file>

<file path=ppt/comments/comment2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2" dt="2021-03-23T14:21:33.598" idx="2">
    <p:pos x="7302" y="256"/>
    <p:text>The full set of slides is for conytracts over £25,000 . Suggest the first or second slide conyains the info on section 3 of procurement policy</p:text>
    <p:extLst>
      <p:ext uri="{C676402C-5697-4E1C-873F-D02D1690AC5C}">
        <p15:threadingInfo xmlns:p15="http://schemas.microsoft.com/office/powerpoint/2012/main" timeZoneBias="0"/>
      </p:ext>
    </p:extLst>
  </p:cm>
</p:cmLst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CEB4ED-5FA0-44D7-9C2E-E6A3A7EE928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F5220B1-A62C-49B4-A5C6-31ECF0C933D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7E232EC-1AF0-467D-9118-4FEE341BA2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1028DC-44A9-4A4C-B273-3E46CEEAFBF3}" type="datetimeFigureOut">
              <a:rPr lang="en-GB" smtClean="0"/>
              <a:t>29/04/2021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A6F3623-668D-4443-9883-0AF716907F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3087C56-788F-461A-9CD9-6AF2EE5D3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8E65BA-DE18-4887-87C1-B6EB3412B32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3640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26180A-1B36-4453-899B-2214C09EDD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A9C680B-7523-400A-A4FB-1A8088EADB4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7F36C3C-0167-4416-A010-26954D4A48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1028DC-44A9-4A4C-B273-3E46CEEAFBF3}" type="datetimeFigureOut">
              <a:rPr lang="en-GB" smtClean="0"/>
              <a:t>29/04/2021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7A5F7E0-8E12-45FD-A5CB-B673846A33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FE8D6A9-B5F4-49D7-98A7-157C482452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8E65BA-DE18-4887-87C1-B6EB3412B32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51503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879A22E6-5B1A-4844-AA11-93CA5394580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62BD396-15BE-4943-9DFB-7C74AE5B7A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B82273C-E356-4A40-B778-3120586593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1028DC-44A9-4A4C-B273-3E46CEEAFBF3}" type="datetimeFigureOut">
              <a:rPr lang="en-GB" smtClean="0"/>
              <a:t>29/04/2021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82D8438-5881-4C04-92E2-28DDD63AB5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552FE34-5DA2-4A2F-8CFD-45C5D89EFC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8E65BA-DE18-4887-87C1-B6EB3412B32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091121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7FFA21-A44C-43C2-A3FF-D294F8178C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6E6B55-488F-4957-93A2-702723D1510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289CAFD-F590-49B5-B69B-A89CC74B92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1028DC-44A9-4A4C-B273-3E46CEEAFBF3}" type="datetimeFigureOut">
              <a:rPr lang="en-GB" smtClean="0"/>
              <a:t>29/04/2021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C51F940-8247-4EE9-B6D8-94C165D650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D63B5BF-5B72-44A0-95B8-86F471B8F8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8E65BA-DE18-4887-87C1-B6EB3412B32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219935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3FC2A3-558B-416B-9F9B-BBF40290B9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4DB0F81-7265-4D5C-B18F-808F903F2FF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4439B3D-FB57-46F3-BB60-7B3DC1BAD1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1028DC-44A9-4A4C-B273-3E46CEEAFBF3}" type="datetimeFigureOut">
              <a:rPr lang="en-GB" smtClean="0"/>
              <a:t>29/04/2021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A2627D2-CA5C-4708-BB52-4DF7788AFF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E20CE7F-AADF-4C5D-B1DA-9A309C90AE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8E65BA-DE18-4887-87C1-B6EB3412B32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838474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7F6A7C-10E0-4B04-8C73-3E6EEB8F38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9E9FDA9-17C5-4C9C-9E73-D96ECCEE2F4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4B34C15-F9A3-4C37-854C-4B0F0E8CAF8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7334A51-1A02-48D7-A8BA-5AEFB409BD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1028DC-44A9-4A4C-B273-3E46CEEAFBF3}" type="datetimeFigureOut">
              <a:rPr lang="en-GB" smtClean="0"/>
              <a:t>29/04/2021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0397728-963F-4D56-BA7F-03B13DEF41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A1619E1-BE40-4A4C-BA14-B764F5CD96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8E65BA-DE18-4887-87C1-B6EB3412B32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671790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20656E-DC6D-4F69-B2F0-1EAB78C2F6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BBBD038-494A-4065-8FF8-3434B83E7A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974C538-93F6-4EDA-A681-B9964A8F2F9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57C7F6E-915E-4E74-9E0F-DEC23B10629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3F19287-E33D-46C9-A63E-B52D1B190F5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A7A9EDE-CA90-4F96-9C1F-03D03C96C5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1028DC-44A9-4A4C-B273-3E46CEEAFBF3}" type="datetimeFigureOut">
              <a:rPr lang="en-GB" smtClean="0"/>
              <a:t>29/04/2021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C081938-68F3-4CF0-81D6-5C17C28CA5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30CC2FB-2267-4140-9467-9EFD1D71A0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8E65BA-DE18-4887-87C1-B6EB3412B32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476156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B4D45A-95EE-4CE7-A756-D389CF7187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8320DA9-84AE-4E87-BD06-FDDE1C6B55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1028DC-44A9-4A4C-B273-3E46CEEAFBF3}" type="datetimeFigureOut">
              <a:rPr lang="en-GB" smtClean="0"/>
              <a:t>29/04/2021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A95749C-4971-40E1-82DA-C5A5E6B552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FD62817-D5C2-462D-8E8B-6A8FB0D4E3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8E65BA-DE18-4887-87C1-B6EB3412B32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517627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DA7D01C0-AD93-428A-AC93-24206B5E6C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1028DC-44A9-4A4C-B273-3E46CEEAFBF3}" type="datetimeFigureOut">
              <a:rPr lang="en-GB" smtClean="0"/>
              <a:t>29/04/2021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2A59D08-D76D-4D74-BC84-19C31BA321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CBFAAA4-5487-4CEA-881A-BF5CC503AB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8E65BA-DE18-4887-87C1-B6EB3412B32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199256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CD6941-5943-47E1-9715-FEDEA801E4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46CE29E-C7B5-4958-A46F-C83BF2E61AB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4F933A2-EBE2-4120-996C-62D2DED9F15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58754CF-940A-4BA4-817D-79377E69BE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1028DC-44A9-4A4C-B273-3E46CEEAFBF3}" type="datetimeFigureOut">
              <a:rPr lang="en-GB" smtClean="0"/>
              <a:t>29/04/2021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6417FA9-E344-4166-834C-E193723D87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5E44CE3-4199-4FBE-B0DC-EAD5E37526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8E65BA-DE18-4887-87C1-B6EB3412B32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432273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1E2B47-5CEC-4B47-B3F3-B41BC04D83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2B253A5-99E7-4480-9F02-0708F7B40AF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8BFF292-98C7-416B-A3C9-BE72F24FC1F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F4C4C20-EF95-46E6-9F5F-569F42022A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1028DC-44A9-4A4C-B273-3E46CEEAFBF3}" type="datetimeFigureOut">
              <a:rPr lang="en-GB" smtClean="0"/>
              <a:t>29/04/2021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190A936-EE71-48EB-9F04-F30FEC574A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0A4B885-3059-4BDC-8844-A37541E48C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8E65BA-DE18-4887-87C1-B6EB3412B32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691371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5E9C982-457E-4F4E-B337-4E4455358C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59993F8-2873-44EE-9777-152217DCB19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CA14E4C-C329-4A79-B600-4F7B05E6E0F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1028DC-44A9-4A4C-B273-3E46CEEAFBF3}" type="datetimeFigureOut">
              <a:rPr lang="en-GB" smtClean="0"/>
              <a:t>29/04/2021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9C55A7D-B0DC-4BDE-94E8-EEA8CF87FD6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5907ADA-1A43-4F69-AE2A-2E4649BFBEF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8E65BA-DE18-4887-87C1-B6EB3412B32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001218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comments" Target="../comments/comment1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comments" Target="../comments/comment2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709378B-78CC-46A0-A565-992261DD9A3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197414"/>
            <a:ext cx="10515600" cy="4132266"/>
          </a:xfrm>
        </p:spPr>
        <p:txBody>
          <a:bodyPr/>
          <a:lstStyle/>
          <a:p>
            <a:pPr marL="0" indent="0">
              <a:buNone/>
            </a:pPr>
            <a:r>
              <a:rPr lang="en-GB" dirty="0"/>
              <a:t>THIS GUIDE PROVIDES A SUMMARY OF THE PROCESSES REQUIRED TO BUY GOODS AND SERVICES AND EMBARK ON CAPITAL CONTRACTS</a:t>
            </a:r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r>
              <a:rPr lang="en-GB" dirty="0"/>
              <a:t>IT MUST BE USED IN CONJUNCTION WITH STANDING ORDERS, FINANCIAL REGULATIONS, FINANCIAL PROCEDURES &amp; BEST PRACTICE </a:t>
            </a:r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B73BE88-F542-450A-8382-7D351946FF2E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0225" y="176726"/>
            <a:ext cx="3640470" cy="1532804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Arrow: Right 4">
            <a:extLst>
              <a:ext uri="{FF2B5EF4-FFF2-40B4-BE49-F238E27FC236}">
                <a16:creationId xmlns:a16="http://schemas.microsoft.com/office/drawing/2014/main" id="{F6BBB2B5-EFC1-45ED-AA32-C52C1190A166}"/>
              </a:ext>
            </a:extLst>
          </p:cNvPr>
          <p:cNvSpPr/>
          <p:nvPr/>
        </p:nvSpPr>
        <p:spPr>
          <a:xfrm>
            <a:off x="5760818" y="406899"/>
            <a:ext cx="5830957" cy="1031049"/>
          </a:xfrm>
          <a:prstGeom prst="rightArrow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Procurement </a:t>
            </a:r>
            <a:r>
              <a:rPr lang="en-GB" sz="2400" dirty="0" err="1">
                <a:latin typeface="Arial" panose="020B0604020202020204" pitchFamily="34" charset="0"/>
                <a:cs typeface="Arial" panose="020B0604020202020204" pitchFamily="34" charset="0"/>
              </a:rPr>
              <a:t>Checkist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93336313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709378B-78CC-46A0-A565-992261DD9A3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27626" y="2523709"/>
            <a:ext cx="10515600" cy="4132266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en-US" b="1" dirty="0"/>
              <a:t>Contracts/Purchases Below £5,000</a:t>
            </a:r>
          </a:p>
          <a:p>
            <a:pPr marL="0" indent="0">
              <a:buNone/>
            </a:pPr>
            <a:r>
              <a:rPr lang="en-US" dirty="0"/>
              <a:t>Even though there is no obligation to seek competitive tenders for works and purchases below £5,000, every opportunity will be sought to find the best price and quality including delivery costs.  Best practice recommends 2 quotations/prices </a:t>
            </a:r>
            <a:r>
              <a:rPr lang="en-US" b="1" dirty="0"/>
              <a:t>- follow pre tender stage of this checklist 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b="1" dirty="0"/>
              <a:t>Contracts between £5,000 and £25,000</a:t>
            </a:r>
          </a:p>
          <a:p>
            <a:pPr marL="0" indent="0">
              <a:buNone/>
            </a:pPr>
            <a:r>
              <a:rPr lang="en-US" dirty="0"/>
              <a:t>Written quotations must be sought from at least 3 suitable individuals or </a:t>
            </a:r>
            <a:r>
              <a:rPr lang="en-US" dirty="0" err="1"/>
              <a:t>organisations</a:t>
            </a:r>
            <a:r>
              <a:rPr lang="en-US" dirty="0"/>
              <a:t> </a:t>
            </a:r>
            <a:r>
              <a:rPr lang="en-US" b="1" dirty="0"/>
              <a:t>– follow pre tender and tender stage of this checklist    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b="1" dirty="0"/>
              <a:t>Contracts above £25,000 </a:t>
            </a:r>
            <a:r>
              <a:rPr lang="en-US" dirty="0"/>
              <a:t>(Procedures led by Legislation) </a:t>
            </a:r>
            <a:r>
              <a:rPr lang="en-US" b="1" dirty="0"/>
              <a:t>- follow all points on this checklist </a:t>
            </a:r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B73BE88-F542-450A-8382-7D351946FF2E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0225" y="176726"/>
            <a:ext cx="3640470" cy="1532804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Arrow: Right 4">
            <a:extLst>
              <a:ext uri="{FF2B5EF4-FFF2-40B4-BE49-F238E27FC236}">
                <a16:creationId xmlns:a16="http://schemas.microsoft.com/office/drawing/2014/main" id="{F6BBB2B5-EFC1-45ED-AA32-C52C1190A166}"/>
              </a:ext>
            </a:extLst>
          </p:cNvPr>
          <p:cNvSpPr/>
          <p:nvPr/>
        </p:nvSpPr>
        <p:spPr>
          <a:xfrm>
            <a:off x="5760818" y="406899"/>
            <a:ext cx="5830957" cy="1031049"/>
          </a:xfrm>
          <a:prstGeom prst="rightArrow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Procurement Checklist 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01BBB91-2E64-459F-8B2A-F1E4AF2D001F}"/>
              </a:ext>
            </a:extLst>
          </p:cNvPr>
          <p:cNvSpPr txBox="1"/>
          <p:nvPr/>
        </p:nvSpPr>
        <p:spPr>
          <a:xfrm>
            <a:off x="781455" y="1620749"/>
            <a:ext cx="102886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/>
              <a:t>Estimated contract value threshold and procedure to follow: </a:t>
            </a:r>
          </a:p>
        </p:txBody>
      </p:sp>
    </p:spTree>
    <p:extLst>
      <p:ext uri="{BB962C8B-B14F-4D97-AF65-F5344CB8AC3E}">
        <p14:creationId xmlns:p14="http://schemas.microsoft.com/office/powerpoint/2010/main" val="185581325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rrow: Right 3">
            <a:extLst>
              <a:ext uri="{FF2B5EF4-FFF2-40B4-BE49-F238E27FC236}">
                <a16:creationId xmlns:a16="http://schemas.microsoft.com/office/drawing/2014/main" id="{378AAB94-24FF-4A00-A92E-5946F208B42A}"/>
              </a:ext>
            </a:extLst>
          </p:cNvPr>
          <p:cNvSpPr/>
          <p:nvPr/>
        </p:nvSpPr>
        <p:spPr>
          <a:xfrm>
            <a:off x="561892" y="124739"/>
            <a:ext cx="7429169" cy="1304014"/>
          </a:xfrm>
          <a:prstGeom prst="rightArrow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ABC9C1C-BAF4-48D5-8C62-31F3D9022C1A}"/>
              </a:ext>
            </a:extLst>
          </p:cNvPr>
          <p:cNvSpPr txBox="1"/>
          <p:nvPr/>
        </p:nvSpPr>
        <p:spPr>
          <a:xfrm>
            <a:off x="561892" y="545914"/>
            <a:ext cx="104640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solidFill>
                  <a:schemeClr val="bg1"/>
                </a:solidFill>
              </a:rPr>
              <a:t>PRE TENDER STAGE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D88B03A-BE08-436D-A272-1C600FA63937}"/>
              </a:ext>
            </a:extLst>
          </p:cNvPr>
          <p:cNvSpPr txBox="1"/>
          <p:nvPr/>
        </p:nvSpPr>
        <p:spPr>
          <a:xfrm>
            <a:off x="561892" y="1328844"/>
            <a:ext cx="10833695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GB" sz="1800" dirty="0">
                <a:latin typeface="Arial" panose="020B0604020202020204" pitchFamily="34" charset="0"/>
                <a:cs typeface="Arial" panose="020B0604020202020204" pitchFamily="34" charset="0"/>
              </a:rPr>
              <a:t>This is our residents’ money</a:t>
            </a:r>
          </a:p>
          <a:p>
            <a:pPr lvl="0"/>
            <a:r>
              <a:rPr lang="en-GB" sz="1800" dirty="0">
                <a:latin typeface="Arial" panose="020B0604020202020204" pitchFamily="34" charset="0"/>
                <a:cs typeface="Arial" panose="020B0604020202020204" pitchFamily="34" charset="0"/>
              </a:rPr>
              <a:t>What do we want to achieve?</a:t>
            </a:r>
          </a:p>
          <a:p>
            <a:pPr lvl="0"/>
            <a:r>
              <a:rPr lang="en-GB" sz="1800" dirty="0">
                <a:latin typeface="Arial" panose="020B0604020202020204" pitchFamily="34" charset="0"/>
                <a:cs typeface="Arial" panose="020B0604020202020204" pitchFamily="34" charset="0"/>
              </a:rPr>
              <a:t>What happens if we do nothing </a:t>
            </a:r>
          </a:p>
          <a:p>
            <a:pPr lvl="0"/>
            <a:r>
              <a:rPr lang="en-GB" sz="1800" dirty="0">
                <a:latin typeface="Arial" panose="020B0604020202020204" pitchFamily="34" charset="0"/>
                <a:cs typeface="Arial" panose="020B0604020202020204" pitchFamily="34" charset="0"/>
              </a:rPr>
              <a:t>Is it in SPC plans</a:t>
            </a:r>
          </a:p>
          <a:p>
            <a:pPr lvl="0"/>
            <a:r>
              <a:rPr lang="en-GB" sz="1800" dirty="0">
                <a:latin typeface="Arial" panose="020B0604020202020204" pitchFamily="34" charset="0"/>
                <a:cs typeface="Arial" panose="020B0604020202020204" pitchFamily="34" charset="0"/>
              </a:rPr>
              <a:t>Is it a priority</a:t>
            </a:r>
          </a:p>
          <a:p>
            <a:pPr lvl="0"/>
            <a:r>
              <a:rPr lang="en-GB" sz="1800" dirty="0">
                <a:latin typeface="Arial" panose="020B0604020202020204" pitchFamily="34" charset="0"/>
                <a:cs typeface="Arial" panose="020B0604020202020204" pitchFamily="34" charset="0"/>
              </a:rPr>
              <a:t>Identify and Consider alternatives</a:t>
            </a:r>
          </a:p>
          <a:p>
            <a:pPr lvl="0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Does this need to go to Development Board </a:t>
            </a:r>
            <a:endParaRPr lang="en-GB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/>
            <a:r>
              <a:rPr lang="en-GB" sz="1800" dirty="0">
                <a:latin typeface="Arial" panose="020B0604020202020204" pitchFamily="34" charset="0"/>
                <a:cs typeface="Arial" panose="020B0604020202020204" pitchFamily="34" charset="0"/>
              </a:rPr>
              <a:t>Agree a high level project plan – include in Council Forward Plan</a:t>
            </a:r>
          </a:p>
          <a:p>
            <a:pPr lvl="0"/>
            <a:r>
              <a:rPr lang="en-GB" sz="1800" dirty="0">
                <a:latin typeface="Arial" panose="020B0604020202020204" pitchFamily="34" charset="0"/>
                <a:cs typeface="Arial" panose="020B0604020202020204" pitchFamily="34" charset="0"/>
              </a:rPr>
              <a:t>Agree a timeline/target</a:t>
            </a:r>
          </a:p>
          <a:p>
            <a:pPr lvl="0"/>
            <a:r>
              <a:rPr lang="en-GB" sz="1800" dirty="0">
                <a:latin typeface="Arial" panose="020B0604020202020204" pitchFamily="34" charset="0"/>
                <a:cs typeface="Arial" panose="020B0604020202020204" pitchFamily="34" charset="0"/>
              </a:rPr>
              <a:t>Have we consulted interested parties/stakeholders – including staff</a:t>
            </a:r>
          </a:p>
          <a:p>
            <a:pPr lvl="0"/>
            <a:r>
              <a:rPr lang="en-GB" sz="1800" dirty="0">
                <a:latin typeface="Arial" panose="020B0604020202020204" pitchFamily="34" charset="0"/>
                <a:cs typeface="Arial" panose="020B0604020202020204" pitchFamily="34" charset="0"/>
              </a:rPr>
              <a:t>Consultation – engagement, feedback, who will benefit</a:t>
            </a:r>
          </a:p>
          <a:p>
            <a:pPr lvl="0"/>
            <a:r>
              <a:rPr lang="en-GB" sz="1800" dirty="0">
                <a:latin typeface="Arial" panose="020B0604020202020204" pitchFamily="34" charset="0"/>
                <a:cs typeface="Arial" panose="020B0604020202020204" pitchFamily="34" charset="0"/>
              </a:rPr>
              <a:t>Can this be a joint project with another organisation</a:t>
            </a:r>
          </a:p>
          <a:p>
            <a:pPr lvl="0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Consider </a:t>
            </a:r>
            <a:r>
              <a:rPr lang="en-GB" u="sng" dirty="0">
                <a:latin typeface="Arial" panose="020B0604020202020204" pitchFamily="34" charset="0"/>
                <a:cs typeface="Arial" panose="020B0604020202020204" pitchFamily="34" charset="0"/>
              </a:rPr>
              <a:t>all related costs 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and resources required and WHOLE LIFE COSTS</a:t>
            </a:r>
          </a:p>
          <a:p>
            <a:r>
              <a:rPr lang="en-GB" sz="1800" dirty="0">
                <a:latin typeface="Arial" panose="020B0604020202020204" pitchFamily="34" charset="0"/>
                <a:cs typeface="Arial" panose="020B0604020202020204" pitchFamily="34" charset="0"/>
              </a:rPr>
              <a:t>Have we got the budget – one off and ongoing 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/>
            <a:r>
              <a:rPr lang="en-GB" sz="1800" dirty="0">
                <a:latin typeface="Arial" panose="020B0604020202020204" pitchFamily="34" charset="0"/>
                <a:cs typeface="Arial" panose="020B0604020202020204" pitchFamily="34" charset="0"/>
              </a:rPr>
              <a:t>What do standing orders and financial regulations  say we have to do?</a:t>
            </a:r>
          </a:p>
          <a:p>
            <a:pPr lvl="0"/>
            <a:r>
              <a:rPr lang="en-GB" sz="1800" dirty="0">
                <a:latin typeface="Arial" panose="020B0604020202020204" pitchFamily="34" charset="0"/>
                <a:cs typeface="Arial" panose="020B0604020202020204" pitchFamily="34" charset="0"/>
              </a:rPr>
              <a:t>How do we encourage local businesses &amp; voluntary organisations to bid for this work </a:t>
            </a:r>
          </a:p>
          <a:p>
            <a:pPr lvl="0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Can we use an existing Framework Agreement; </a:t>
            </a:r>
          </a:p>
          <a:p>
            <a:pPr lvl="0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e.g. Hampshire Supplies / ESPO</a:t>
            </a:r>
            <a:endParaRPr lang="en-GB" sz="1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9AE230AF-AB70-46FF-AD71-E26D99143F55}"/>
              </a:ext>
            </a:extLst>
          </p:cNvPr>
          <p:cNvSpPr/>
          <p:nvPr/>
        </p:nvSpPr>
        <p:spPr>
          <a:xfrm>
            <a:off x="7211833" y="5429161"/>
            <a:ext cx="4819859" cy="1401994"/>
          </a:xfrm>
          <a:prstGeom prst="rightArrow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dirty="0"/>
              <a:t>ACTION       5 POINTBUSINESS CASE FOR COUNCIL APPROVAL</a:t>
            </a:r>
          </a:p>
        </p:txBody>
      </p:sp>
    </p:spTree>
    <p:extLst>
      <p:ext uri="{BB962C8B-B14F-4D97-AF65-F5344CB8AC3E}">
        <p14:creationId xmlns:p14="http://schemas.microsoft.com/office/powerpoint/2010/main" val="71004983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rrow: Right 3">
            <a:extLst>
              <a:ext uri="{FF2B5EF4-FFF2-40B4-BE49-F238E27FC236}">
                <a16:creationId xmlns:a16="http://schemas.microsoft.com/office/drawing/2014/main" id="{378AAB94-24FF-4A00-A92E-5946F208B42A}"/>
              </a:ext>
            </a:extLst>
          </p:cNvPr>
          <p:cNvSpPr/>
          <p:nvPr/>
        </p:nvSpPr>
        <p:spPr>
          <a:xfrm>
            <a:off x="561892" y="355572"/>
            <a:ext cx="8920038" cy="1304014"/>
          </a:xfrm>
          <a:prstGeom prst="rightArrow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ABC9C1C-BAF4-48D5-8C62-31F3D9022C1A}"/>
              </a:ext>
            </a:extLst>
          </p:cNvPr>
          <p:cNvSpPr txBox="1"/>
          <p:nvPr/>
        </p:nvSpPr>
        <p:spPr>
          <a:xfrm>
            <a:off x="561893" y="776746"/>
            <a:ext cx="95462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solidFill>
                  <a:schemeClr val="bg1"/>
                </a:solidFill>
              </a:rPr>
              <a:t>TENDER STAGE       Lawful, Fair, Open, No Discrimination</a:t>
            </a: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9AE230AF-AB70-46FF-AD71-E26D99143F55}"/>
              </a:ext>
            </a:extLst>
          </p:cNvPr>
          <p:cNvSpPr/>
          <p:nvPr/>
        </p:nvSpPr>
        <p:spPr>
          <a:xfrm>
            <a:off x="6768655" y="5485068"/>
            <a:ext cx="5239140" cy="1192372"/>
          </a:xfrm>
          <a:prstGeom prst="rightArrow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dirty="0"/>
              <a:t>ACTION – INVITATION TO TENDER 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06173B4-9254-4889-8C00-A45DF8B1CD6A}"/>
              </a:ext>
            </a:extLst>
          </p:cNvPr>
          <p:cNvSpPr txBox="1"/>
          <p:nvPr/>
        </p:nvSpPr>
        <p:spPr>
          <a:xfrm>
            <a:off x="824948" y="1669747"/>
            <a:ext cx="10008704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AFTER APPROVAL IN PRINCIPLE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Refer to and FOLLOW Council Standing Orders (Section 19 </a:t>
            </a:r>
            <a:r>
              <a:rPr lang="en-GB" dirty="0" err="1">
                <a:latin typeface="Arial" panose="020B0604020202020204" pitchFamily="34" charset="0"/>
                <a:cs typeface="Arial" panose="020B0604020202020204" pitchFamily="34" charset="0"/>
              </a:rPr>
              <a:t>c,d,e,f,g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Financial Regulations (Sections 10,11 and 12)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Establish a detailed Project Plan and allocate /appoint a </a:t>
            </a: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responsible person 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for delivery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Allow sufficient time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Write the Specification &amp; Evaluation Criteria – what is critical / important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How will we measure bids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No hidden criteria and no changes – it is not a personal choice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Price, Quality, Essential, KPI’s, Measuring Performance and Weighting of Results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Ask for References/Investigate other projects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Estimated Value of Contract – What is legally required for this value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Advertise widely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Consult other Parishes and Councils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How will the contract be managed – involve operations staff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Contracts Finder Portal – see www.gov.uk/contracts-finder.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dirty="0"/>
          </a:p>
          <a:p>
            <a:endParaRPr lang="en-GB" dirty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3199723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F9DB837-DAD5-4FDF-8171-FB9D6ADCAA1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8544339" cy="3750227"/>
          </a:xfrm>
        </p:spPr>
        <p:txBody>
          <a:bodyPr>
            <a:normAutofit/>
          </a:bodyPr>
          <a:lstStyle/>
          <a:p>
            <a:r>
              <a:rPr lang="en-GB" sz="1800" dirty="0">
                <a:latin typeface="Arial" panose="020B0604020202020204" pitchFamily="34" charset="0"/>
                <a:cs typeface="Arial" panose="020B0604020202020204" pitchFamily="34" charset="0"/>
              </a:rPr>
              <a:t>Receiving Tenders – STANDING ORDERS</a:t>
            </a:r>
          </a:p>
          <a:p>
            <a:r>
              <a:rPr lang="en-GB" sz="1800" dirty="0">
                <a:latin typeface="Arial" panose="020B0604020202020204" pitchFamily="34" charset="0"/>
                <a:cs typeface="Arial" panose="020B0604020202020204" pitchFamily="34" charset="0"/>
              </a:rPr>
              <a:t>Decide who can evaluate tenders – panel, qualified, suitable, independent</a:t>
            </a:r>
          </a:p>
          <a:p>
            <a:r>
              <a:rPr lang="en-GB" sz="1800" dirty="0">
                <a:latin typeface="Arial" panose="020B0604020202020204" pitchFamily="34" charset="0"/>
                <a:cs typeface="Arial" panose="020B0604020202020204" pitchFamily="34" charset="0"/>
              </a:rPr>
              <a:t>Set out the Scoring Methodology and a scoring sheet with space for notes</a:t>
            </a:r>
          </a:p>
          <a:p>
            <a:r>
              <a:rPr lang="en-GB" sz="1800" dirty="0">
                <a:latin typeface="Arial" panose="020B0604020202020204" pitchFamily="34" charset="0"/>
                <a:cs typeface="Arial" panose="020B0604020202020204" pitchFamily="34" charset="0"/>
              </a:rPr>
              <a:t>Set out what to be considered for PQQ</a:t>
            </a:r>
          </a:p>
          <a:p>
            <a:r>
              <a:rPr lang="en-GB" sz="1800" dirty="0">
                <a:latin typeface="Arial" panose="020B0604020202020204" pitchFamily="34" charset="0"/>
                <a:cs typeface="Arial" panose="020B0604020202020204" pitchFamily="34" charset="0"/>
              </a:rPr>
              <a:t>Be prepared to answer questions from suppliers/contractors</a:t>
            </a:r>
          </a:p>
          <a:p>
            <a:r>
              <a:rPr lang="en-GB" sz="1800" dirty="0">
                <a:latin typeface="Arial" panose="020B0604020202020204" pitchFamily="34" charset="0"/>
                <a:cs typeface="Arial" panose="020B0604020202020204" pitchFamily="34" charset="0"/>
              </a:rPr>
              <a:t>Ensure all contractors / suppliers are sent the same information</a:t>
            </a:r>
          </a:p>
          <a:p>
            <a:r>
              <a:rPr lang="en-GB" sz="1800" dirty="0">
                <a:latin typeface="Arial" panose="020B0604020202020204" pitchFamily="34" charset="0"/>
                <a:cs typeface="Arial" panose="020B0604020202020204" pitchFamily="34" charset="0"/>
              </a:rPr>
              <a:t>Do not share any added value options provided by a supplier/contractor</a:t>
            </a:r>
          </a:p>
          <a:p>
            <a:r>
              <a:rPr lang="en-GB" sz="1800" dirty="0">
                <a:latin typeface="Arial" panose="020B0604020202020204" pitchFamily="34" charset="0"/>
                <a:cs typeface="Arial" panose="020B0604020202020204" pitchFamily="34" charset="0"/>
              </a:rPr>
              <a:t>DO NOT introduce any additional criteria – illegal</a:t>
            </a:r>
          </a:p>
          <a:p>
            <a:r>
              <a:rPr lang="en-GB" sz="1800" dirty="0">
                <a:latin typeface="Arial" panose="020B0604020202020204" pitchFamily="34" charset="0"/>
                <a:cs typeface="Arial" panose="020B0604020202020204" pitchFamily="34" charset="0"/>
              </a:rPr>
              <a:t>DO NOT accept any late tenders</a:t>
            </a:r>
          </a:p>
          <a:p>
            <a:r>
              <a:rPr lang="en-GB" sz="1800" dirty="0">
                <a:latin typeface="Arial" panose="020B0604020202020204" pitchFamily="34" charset="0"/>
                <a:cs typeface="Arial" panose="020B0604020202020204" pitchFamily="34" charset="0"/>
              </a:rPr>
              <a:t>Always give feedback on unsuccessful tenders – not actual price but ranking</a:t>
            </a:r>
          </a:p>
          <a:p>
            <a:endParaRPr lang="en-GB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1800" dirty="0"/>
          </a:p>
          <a:p>
            <a:endParaRPr lang="en-GB" sz="1800" dirty="0"/>
          </a:p>
        </p:txBody>
      </p:sp>
      <p:sp>
        <p:nvSpPr>
          <p:cNvPr id="4" name="Arrow: Right 3">
            <a:extLst>
              <a:ext uri="{FF2B5EF4-FFF2-40B4-BE49-F238E27FC236}">
                <a16:creationId xmlns:a16="http://schemas.microsoft.com/office/drawing/2014/main" id="{C49CBED2-1425-4FD2-93F9-D03F795BF02E}"/>
              </a:ext>
            </a:extLst>
          </p:cNvPr>
          <p:cNvSpPr/>
          <p:nvPr/>
        </p:nvSpPr>
        <p:spPr>
          <a:xfrm>
            <a:off x="616227" y="1"/>
            <a:ext cx="8467484" cy="1617784"/>
          </a:xfrm>
          <a:prstGeom prst="rightArrow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dirty="0"/>
              <a:t>EVALUATING TENDERS – Commercially Sensitive, Fair, Consider Professional Advice</a:t>
            </a:r>
          </a:p>
        </p:txBody>
      </p:sp>
      <p:sp>
        <p:nvSpPr>
          <p:cNvPr id="5" name="Arrow: Right 4">
            <a:extLst>
              <a:ext uri="{FF2B5EF4-FFF2-40B4-BE49-F238E27FC236}">
                <a16:creationId xmlns:a16="http://schemas.microsoft.com/office/drawing/2014/main" id="{EE77DA71-3ABA-45F3-B89C-768389C3AFF1}"/>
              </a:ext>
            </a:extLst>
          </p:cNvPr>
          <p:cNvSpPr/>
          <p:nvPr/>
        </p:nvSpPr>
        <p:spPr>
          <a:xfrm>
            <a:off x="7593496" y="5390183"/>
            <a:ext cx="4383156" cy="1253131"/>
          </a:xfrm>
          <a:prstGeom prst="rightArrow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dirty="0"/>
              <a:t>AWARD CONTRACT</a:t>
            </a:r>
          </a:p>
        </p:txBody>
      </p:sp>
    </p:spTree>
    <p:extLst>
      <p:ext uri="{BB962C8B-B14F-4D97-AF65-F5344CB8AC3E}">
        <p14:creationId xmlns:p14="http://schemas.microsoft.com/office/powerpoint/2010/main" val="52704973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rrow: Right 3">
            <a:extLst>
              <a:ext uri="{FF2B5EF4-FFF2-40B4-BE49-F238E27FC236}">
                <a16:creationId xmlns:a16="http://schemas.microsoft.com/office/drawing/2014/main" id="{6D7E534B-9950-4E7E-9D93-61D7A5B6418B}"/>
              </a:ext>
            </a:extLst>
          </p:cNvPr>
          <p:cNvSpPr/>
          <p:nvPr/>
        </p:nvSpPr>
        <p:spPr>
          <a:xfrm>
            <a:off x="278114" y="166239"/>
            <a:ext cx="8715161" cy="1229277"/>
          </a:xfrm>
          <a:prstGeom prst="rightArrow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IT DOESN’T FINISH THERE – </a:t>
            </a:r>
            <a:r>
              <a:rPr lang="en-GB" sz="2400" dirty="0"/>
              <a:t>CONTRACT MANAGEMENT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3F2F58D-8247-421D-9361-CCD6B0063486}"/>
              </a:ext>
            </a:extLst>
          </p:cNvPr>
          <p:cNvSpPr txBox="1"/>
          <p:nvPr/>
        </p:nvSpPr>
        <p:spPr>
          <a:xfrm>
            <a:off x="1383432" y="1582340"/>
            <a:ext cx="9061174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Contract Manager must be involved in the procurement process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Make sure you get what you asked for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Make sure the Council and the Contractor understand who is responsible for what – no late surprises;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Agree a delivery plan with all stakeholders– dates , outcomes and owners of activities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Agree a review and end date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Set a timetable for regular meetings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Agree the criteria for monitoring contract – clear standards of performance (KPI’s)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Agree a process for resolving disputes - penalties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Understand what triggers payment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Sign the Contract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Make payment – Financial Regulations and Procedures </a:t>
            </a:r>
          </a:p>
          <a:p>
            <a:pPr lvl="1"/>
            <a:endParaRPr lang="en-GB" dirty="0"/>
          </a:p>
          <a:p>
            <a:pPr lvl="1"/>
            <a:endParaRPr lang="en-GB" dirty="0"/>
          </a:p>
        </p:txBody>
      </p:sp>
      <p:sp>
        <p:nvSpPr>
          <p:cNvPr id="6" name="Arrow: Right 5">
            <a:extLst>
              <a:ext uri="{FF2B5EF4-FFF2-40B4-BE49-F238E27FC236}">
                <a16:creationId xmlns:a16="http://schemas.microsoft.com/office/drawing/2014/main" id="{A91CBD4F-857E-4C82-8E24-E2213415DD6E}"/>
              </a:ext>
            </a:extLst>
          </p:cNvPr>
          <p:cNvSpPr/>
          <p:nvPr/>
        </p:nvSpPr>
        <p:spPr>
          <a:xfrm>
            <a:off x="6096000" y="5180689"/>
            <a:ext cx="5898383" cy="1511072"/>
          </a:xfrm>
          <a:prstGeom prst="rightArrow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REVIEW AND EVALUATE CONTRACT AND START AGAIN</a:t>
            </a:r>
          </a:p>
        </p:txBody>
      </p:sp>
    </p:spTree>
    <p:extLst>
      <p:ext uri="{BB962C8B-B14F-4D97-AF65-F5344CB8AC3E}">
        <p14:creationId xmlns:p14="http://schemas.microsoft.com/office/powerpoint/2010/main" val="389334318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1804DD-59BC-4C92-A9C7-B88E608E2A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73A60E5-12FA-4CE9-8218-D8D2E84FF4E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Council Policy - </a:t>
            </a:r>
            <a:r>
              <a:rPr lang="en-GB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Investing Shinfield Parish Council Funds 10 December 2020</a:t>
            </a:r>
          </a:p>
          <a:p>
            <a:r>
              <a:rPr lang="en-GB" dirty="0"/>
              <a:t>Standing Orders (18</a:t>
            </a:r>
            <a:r>
              <a:rPr lang="en-GB" baseline="30000" dirty="0"/>
              <a:t>th</a:t>
            </a:r>
            <a:r>
              <a:rPr lang="en-GB" dirty="0"/>
              <a:t> January 2021) Pages 34-35</a:t>
            </a:r>
          </a:p>
          <a:p>
            <a:r>
              <a:rPr lang="en-GB" dirty="0"/>
              <a:t>Financial Regulations – Sections 10 and 11</a:t>
            </a:r>
          </a:p>
          <a:p>
            <a:r>
              <a:rPr lang="en-GB" dirty="0"/>
              <a:t>Shinfield Parish Council Procedures</a:t>
            </a:r>
          </a:p>
          <a:p>
            <a:pPr lvl="1"/>
            <a:r>
              <a:rPr lang="en-GB" sz="2800" dirty="0"/>
              <a:t>Preferred Suppliers</a:t>
            </a:r>
          </a:p>
          <a:p>
            <a:pPr lvl="1"/>
            <a:r>
              <a:rPr lang="en-GB" sz="2800" dirty="0"/>
              <a:t>Purchase Order System</a:t>
            </a:r>
          </a:p>
          <a:p>
            <a:pPr lvl="1"/>
            <a:r>
              <a:rPr lang="en-GB" sz="2800" dirty="0"/>
              <a:t>Payments System</a:t>
            </a:r>
          </a:p>
          <a:p>
            <a:pPr lvl="1"/>
            <a:endParaRPr lang="en-GB" sz="2800" dirty="0"/>
          </a:p>
          <a:p>
            <a:pPr lvl="1"/>
            <a:endParaRPr lang="en-GB" dirty="0"/>
          </a:p>
        </p:txBody>
      </p:sp>
      <p:sp>
        <p:nvSpPr>
          <p:cNvPr id="4" name="Arrow: Right 3">
            <a:extLst>
              <a:ext uri="{FF2B5EF4-FFF2-40B4-BE49-F238E27FC236}">
                <a16:creationId xmlns:a16="http://schemas.microsoft.com/office/drawing/2014/main" id="{F12738C1-F3E8-4848-AB6D-80CC08B8D24E}"/>
              </a:ext>
            </a:extLst>
          </p:cNvPr>
          <p:cNvSpPr/>
          <p:nvPr/>
        </p:nvSpPr>
        <p:spPr>
          <a:xfrm>
            <a:off x="838200" y="472784"/>
            <a:ext cx="5740842" cy="1110243"/>
          </a:xfrm>
          <a:prstGeom prst="rightArrow">
            <a:avLst>
              <a:gd name="adj1" fmla="val 74350"/>
              <a:gd name="adj2" fmla="val 50000"/>
            </a:avLst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Essential Reference</a:t>
            </a:r>
          </a:p>
        </p:txBody>
      </p:sp>
    </p:spTree>
    <p:extLst>
      <p:ext uri="{BB962C8B-B14F-4D97-AF65-F5344CB8AC3E}">
        <p14:creationId xmlns:p14="http://schemas.microsoft.com/office/powerpoint/2010/main" val="195765351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217</TotalTime>
  <Words>730</Words>
  <Application>Microsoft Office PowerPoint</Application>
  <PresentationFormat>Widescreen</PresentationFormat>
  <Paragraphs>93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1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Jane Mason</dc:creator>
  <cp:lastModifiedBy>Mike Balbini</cp:lastModifiedBy>
  <cp:revision>37</cp:revision>
  <dcterms:created xsi:type="dcterms:W3CDTF">2021-02-06T13:19:12Z</dcterms:created>
  <dcterms:modified xsi:type="dcterms:W3CDTF">2021-04-29T12:20:18Z</dcterms:modified>
</cp:coreProperties>
</file>