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FAD35-1868-4D3F-9D36-2BAE01C57E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5BA5B0-6AC7-4876-A6EF-78873B743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754EE-41B7-4E75-B557-64F922087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C081-14D2-4E99-B7C0-9AEFB53C6771}" type="datetimeFigureOut">
              <a:rPr lang="en-GB" smtClean="0"/>
              <a:t>17/04/2019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DB1E5-6C2B-4F64-8D5D-434B32F4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EA69A-27C2-4240-95F6-B25E306EC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1CADC-2DF1-40B1-8839-F2E2A070C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101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0C4AA-80A7-4FFB-9FA9-35472F0A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6A19FC-ED0A-43CC-A091-E37BCFCB82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6BAF8-ACED-47FF-A79D-9171B4201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C081-14D2-4E99-B7C0-9AEFB53C6771}" type="datetimeFigureOut">
              <a:rPr lang="en-GB" smtClean="0"/>
              <a:t>17/04/2019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CCEB7-1032-44C1-90E0-DD3061FD4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54561-3536-454F-8E3D-CF85F3096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1CADC-2DF1-40B1-8839-F2E2A070C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433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4C9A92-075C-41FE-AADA-B3A0E59128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D2D9A9-0A05-482C-B059-CD286FAC7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863F8-E506-498F-9B62-6505EF9B0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C081-14D2-4E99-B7C0-9AEFB53C6771}" type="datetimeFigureOut">
              <a:rPr lang="en-GB" smtClean="0"/>
              <a:t>17/04/2019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5ED7B-7BBA-483F-BA7D-42BCF55AA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05E04-DAE8-46C2-9B9B-159502B34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1CADC-2DF1-40B1-8839-F2E2A070C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114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5F0A3-7921-491F-99D1-F94459DBA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063E7-284E-4118-A095-F1181BEA0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04F44-3D9C-4691-87D2-BDC2D9E3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C081-14D2-4E99-B7C0-9AEFB53C6771}" type="datetimeFigureOut">
              <a:rPr lang="en-GB" smtClean="0"/>
              <a:t>17/04/2019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FEEB2-A424-415C-8FB8-450FFB443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BF4A9-42F4-4A07-859D-41C685A6B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1CADC-2DF1-40B1-8839-F2E2A070C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493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6120F-3E4C-4B00-ABF6-5257E6766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CB4AC9-1CB6-46E3-A406-C798C6C89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A93D5-FEAE-48B5-BA57-68C067F81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C081-14D2-4E99-B7C0-9AEFB53C6771}" type="datetimeFigureOut">
              <a:rPr lang="en-GB" smtClean="0"/>
              <a:t>17/04/2019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821E5-3210-4602-BCDB-C77ECE39B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A3EE2-FA55-4BB6-B251-35A768AEE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1CADC-2DF1-40B1-8839-F2E2A070C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047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56A57-3CB0-4284-B29A-F192AA94D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7D79D-A26C-4F75-9D85-E8C9725838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E8B5AD-6166-4F8A-9403-50D47BE976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1E5EA-D875-42ED-A048-D326A456E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C081-14D2-4E99-B7C0-9AEFB53C6771}" type="datetimeFigureOut">
              <a:rPr lang="en-GB" smtClean="0"/>
              <a:t>17/04/2019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ABF2C3-7C57-40D2-891D-43FCC9B8E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782125-E4C9-4F50-9821-11291F1A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1CADC-2DF1-40B1-8839-F2E2A070C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06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97421-9BF2-4AB7-9080-5811C0E76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F3F044-A371-4E23-92D3-126EED837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923848-ACD5-4D04-A417-B30CCCDEED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786C5C-85D4-4FD1-930F-3659E5314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4C5838-1DEE-40A9-AA13-72B031DAAD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143413-82EE-431A-8EDA-81A839F2B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C081-14D2-4E99-B7C0-9AEFB53C6771}" type="datetimeFigureOut">
              <a:rPr lang="en-GB" smtClean="0"/>
              <a:t>17/04/2019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E21EC0-487C-40F9-8883-69DCFF6BF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7301EB-5CCE-490A-B3E0-197623CD5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1CADC-2DF1-40B1-8839-F2E2A070C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517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6CA8D-C8E9-47C5-93B2-097FF938B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A3236B-BB43-4C71-8A96-9B22A17FA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C081-14D2-4E99-B7C0-9AEFB53C6771}" type="datetimeFigureOut">
              <a:rPr lang="en-GB" smtClean="0"/>
              <a:t>17/04/2019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13EBDC-06D0-44DD-9ABA-737F8044C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C25DDA-4B08-4DE3-8B05-8D4E6601A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1CADC-2DF1-40B1-8839-F2E2A070C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827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731664-E933-4ED2-B698-185BBFEA8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C081-14D2-4E99-B7C0-9AEFB53C6771}" type="datetimeFigureOut">
              <a:rPr lang="en-GB" smtClean="0"/>
              <a:t>17/04/2019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476C6E-CD76-43CE-8617-4B726CD60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76AA8B-90A0-4095-AB5C-0DEE7907C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1CADC-2DF1-40B1-8839-F2E2A070C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287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35E7A-4A94-4FEC-899C-F94F33953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90820-4F8C-46C3-95DF-D5B5C7931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9B972B-4B62-4E94-B1FC-31D429B6F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83884-8FDC-4F99-9C14-47A599C4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C081-14D2-4E99-B7C0-9AEFB53C6771}" type="datetimeFigureOut">
              <a:rPr lang="en-GB" smtClean="0"/>
              <a:t>17/04/2019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4DFF70-F5EC-41B0-A223-17CE6D44A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7D04AD-BA7E-4E7A-9ED3-F15FB9B75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1CADC-2DF1-40B1-8839-F2E2A070C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77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2B90E-75BD-4423-998B-019920E05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25145E-5DC0-42AC-A928-0C4DF86665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B29038-FDB7-4A38-8041-656460770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468D83-115C-4172-8CE3-C2A82865D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C081-14D2-4E99-B7C0-9AEFB53C6771}" type="datetimeFigureOut">
              <a:rPr lang="en-GB" smtClean="0"/>
              <a:t>17/04/2019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693AAB-3351-48D0-9040-2F369569C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B8781-D62E-4278-BDB6-D231CE4DF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1CADC-2DF1-40B1-8839-F2E2A070C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86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6E99E7-4F19-4A91-99E8-68ED54E96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25CC1D-D3AE-4249-A514-5F00D5B05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52339-9248-4296-8B17-B090D02A7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6C081-14D2-4E99-B7C0-9AEFB53C6771}" type="datetimeFigureOut">
              <a:rPr lang="en-GB" smtClean="0"/>
              <a:t>17/04/2019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A789B-42DA-46FE-A64E-4FD117EEDF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33D64D-958A-4C99-A1F6-C745493BF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1CADC-2DF1-40B1-8839-F2E2A070C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609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Excel_Worksheet.xlsx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694BA-FFD6-42C1-A217-CF61C502F0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8753475" cy="230663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8C58F2-6437-49C7-8A57-BA549CFF10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Annual Parish Meeting 18</a:t>
            </a:r>
            <a:r>
              <a:rPr lang="en-GB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April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EE2EAA-B507-41AE-988D-EB7184262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315" y="758604"/>
            <a:ext cx="5490210" cy="267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521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F8A7A-FEE9-4CDC-8C60-CC1AB26BF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Income and Expenditure 2018/19 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610BA74B-6252-4A04-A403-DBB9FAD061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7658104"/>
              </p:ext>
            </p:extLst>
          </p:nvPr>
        </p:nvGraphicFramePr>
        <p:xfrm>
          <a:off x="2148396" y="1690687"/>
          <a:ext cx="7439488" cy="4630214"/>
        </p:xfrm>
        <a:graphic>
          <a:graphicData uri="http://schemas.openxmlformats.org/drawingml/2006/table">
            <a:tbl>
              <a:tblPr/>
              <a:tblGrid>
                <a:gridCol w="5534568">
                  <a:extLst>
                    <a:ext uri="{9D8B030D-6E8A-4147-A177-3AD203B41FA5}">
                      <a16:colId xmlns:a16="http://schemas.microsoft.com/office/drawing/2014/main" val="2428960612"/>
                    </a:ext>
                  </a:extLst>
                </a:gridCol>
                <a:gridCol w="1904920">
                  <a:extLst>
                    <a:ext uri="{9D8B030D-6E8A-4147-A177-3AD203B41FA5}">
                      <a16:colId xmlns:a16="http://schemas.microsoft.com/office/drawing/2014/main" val="905364312"/>
                    </a:ext>
                  </a:extLst>
                </a:gridCol>
              </a:tblGrid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Income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456693"/>
                  </a:ext>
                </a:extLst>
              </a:tr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Precept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356,100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819473"/>
                  </a:ext>
                </a:extLst>
              </a:tr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Income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67,800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638946"/>
                  </a:ext>
                </a:extLst>
              </a:tr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CIL &amp; S106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661,900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44662"/>
                  </a:ext>
                </a:extLst>
              </a:tr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 Reserves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190,800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2678306"/>
                  </a:ext>
                </a:extLst>
              </a:tr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Income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1,276,600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947219"/>
                  </a:ext>
                </a:extLst>
              </a:tr>
              <a:tr h="313109"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600733"/>
                  </a:ext>
                </a:extLst>
              </a:tr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Expenditure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136717"/>
                  </a:ext>
                </a:extLst>
              </a:tr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Recreation &amp; Amenities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225,900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3649093"/>
                  </a:ext>
                </a:extLst>
              </a:tr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Community Centre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93,300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7172"/>
                  </a:ext>
                </a:extLst>
              </a:tr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Finance and General Purposes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168,300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099507"/>
                  </a:ext>
                </a:extLst>
              </a:tr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Services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52,000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649492"/>
                  </a:ext>
                </a:extLst>
              </a:tr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Contribution to Reserves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737,600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457285"/>
                  </a:ext>
                </a:extLst>
              </a:tr>
              <a:tr h="332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Expenditure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1,276,700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92184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66EE2EAA-B507-41AE-988D-EB7184262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282" y="229099"/>
            <a:ext cx="2827020" cy="1375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74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96004-DF9A-4435-95BB-6E37D6750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4061"/>
            <a:ext cx="10515600" cy="1375041"/>
          </a:xfrm>
        </p:spPr>
        <p:txBody>
          <a:bodyPr>
            <a:normAutofit fontScale="90000"/>
          </a:bodyPr>
          <a:lstStyle/>
          <a:p>
            <a:br>
              <a:rPr lang="en-GB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Recreation and Amenities</a:t>
            </a:r>
            <a:br>
              <a:rPr lang="en-GB" dirty="0">
                <a:solidFill>
                  <a:schemeClr val="accent6">
                    <a:lumMod val="50000"/>
                  </a:schemeClr>
                </a:solidFill>
              </a:rPr>
            </a:b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EE2EAA-B507-41AE-988D-EB7184262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129" y="214060"/>
            <a:ext cx="2827020" cy="1375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700B561-C2F9-4E46-B3AC-D5A13939F9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3545146"/>
              </p:ext>
            </p:extLst>
          </p:nvPr>
        </p:nvGraphicFramePr>
        <p:xfrm>
          <a:off x="2024109" y="2237174"/>
          <a:ext cx="7581530" cy="3330028"/>
        </p:xfrm>
        <a:graphic>
          <a:graphicData uri="http://schemas.openxmlformats.org/drawingml/2006/table">
            <a:tbl>
              <a:tblPr/>
              <a:tblGrid>
                <a:gridCol w="6154144">
                  <a:extLst>
                    <a:ext uri="{9D8B030D-6E8A-4147-A177-3AD203B41FA5}">
                      <a16:colId xmlns:a16="http://schemas.microsoft.com/office/drawing/2014/main" val="810832840"/>
                    </a:ext>
                  </a:extLst>
                </a:gridCol>
                <a:gridCol w="1427386">
                  <a:extLst>
                    <a:ext uri="{9D8B030D-6E8A-4147-A177-3AD203B41FA5}">
                      <a16:colId xmlns:a16="http://schemas.microsoft.com/office/drawing/2014/main" val="1421155426"/>
                    </a:ext>
                  </a:extLst>
                </a:gridCol>
              </a:tblGrid>
              <a:tr h="28357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Recreation and Amenities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958522"/>
                  </a:ext>
                </a:extLst>
              </a:tr>
              <a:tr h="28357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Millworth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Lane Improvements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97,500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117881"/>
                  </a:ext>
                </a:extLst>
              </a:tr>
              <a:tr h="526647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Maintenance Parish Hall ( inc refurbishments)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46,500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471261"/>
                  </a:ext>
                </a:extLst>
              </a:tr>
              <a:tr h="52664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Maintenance of Open Spaces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Litter and Grass Cutting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33,400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869222"/>
                  </a:ext>
                </a:extLst>
              </a:tr>
              <a:tr h="28357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Spencers Wood Pavilion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19,300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665290"/>
                  </a:ext>
                </a:extLst>
              </a:tr>
              <a:tr h="28357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Youth Services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12,100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046543"/>
                  </a:ext>
                </a:extLst>
              </a:tr>
              <a:tr h="28357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Facilities Management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4507559"/>
                  </a:ext>
                </a:extLst>
              </a:tr>
              <a:tr h="28357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Allotments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186344"/>
                  </a:ext>
                </a:extLst>
              </a:tr>
              <a:tr h="28357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Playground Maintennance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845326"/>
                  </a:ext>
                </a:extLst>
              </a:tr>
              <a:tr h="29168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225,900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3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651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187A9-C731-4996-9739-6096BD540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Finance and General Purposes</a:t>
            </a:r>
            <a:br>
              <a:rPr lang="en-GB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1396D8-1D61-49F1-923F-557AE1230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129" y="214060"/>
            <a:ext cx="2827020" cy="1375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BB94C41-CFC6-4169-A580-9615C5A5AE7D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806111"/>
              </p:ext>
            </p:extLst>
          </p:nvPr>
        </p:nvGraphicFramePr>
        <p:xfrm>
          <a:off x="2292350" y="2329771"/>
          <a:ext cx="7607300" cy="359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Worksheet" r:id="rId4" imgW="6248542" imgH="2949011" progId="Excel.Sheet.12">
                  <p:embed/>
                </p:oleObj>
              </mc:Choice>
              <mc:Fallback>
                <p:oleObj name="Worksheet" r:id="rId4" imgW="6248542" imgH="294901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92350" y="2329771"/>
                        <a:ext cx="7607300" cy="3590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7539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E26A3-8B53-4AE2-BD46-8FFA3C202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3281" y="216841"/>
            <a:ext cx="9144000" cy="573272"/>
          </a:xfrm>
        </p:spPr>
        <p:txBody>
          <a:bodyPr>
            <a:normAutofit/>
          </a:bodyPr>
          <a:lstStyle/>
          <a:p>
            <a:pPr algn="l"/>
            <a:r>
              <a:rPr lang="en-GB" sz="2000" dirty="0">
                <a:solidFill>
                  <a:schemeClr val="accent6">
                    <a:lumMod val="50000"/>
                  </a:schemeClr>
                </a:solidFill>
              </a:rPr>
              <a:t>How the Precept is Spent   in 2019/20                 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B27A4B-8D5A-4A4D-8179-B876D322A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948" y="1133792"/>
            <a:ext cx="10055441" cy="5406500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1EB0C9-B7FB-4FED-AFB7-499DA484B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407" y="99227"/>
            <a:ext cx="2840855" cy="138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6AB75D0-A575-455F-8F28-FF2D269AD8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667536"/>
              </p:ext>
            </p:extLst>
          </p:nvPr>
        </p:nvGraphicFramePr>
        <p:xfrm>
          <a:off x="2515424" y="767255"/>
          <a:ext cx="5001002" cy="5873900"/>
        </p:xfrm>
        <a:graphic>
          <a:graphicData uri="http://schemas.openxmlformats.org/drawingml/2006/table">
            <a:tbl>
              <a:tblPr/>
              <a:tblGrid>
                <a:gridCol w="4154648">
                  <a:extLst>
                    <a:ext uri="{9D8B030D-6E8A-4147-A177-3AD203B41FA5}">
                      <a16:colId xmlns:a16="http://schemas.microsoft.com/office/drawing/2014/main" val="4057817811"/>
                    </a:ext>
                  </a:extLst>
                </a:gridCol>
                <a:gridCol w="846354">
                  <a:extLst>
                    <a:ext uri="{9D8B030D-6E8A-4147-A177-3AD203B41FA5}">
                      <a16:colId xmlns:a16="http://schemas.microsoft.com/office/drawing/2014/main" val="2239005787"/>
                    </a:ext>
                  </a:extLst>
                </a:gridCol>
              </a:tblGrid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</a:rPr>
                        <a:t>Communications and Policies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039291"/>
                  </a:ext>
                </a:extLst>
              </a:tr>
              <a:tr h="40168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Communications - Website, Newsletter Production and Delivery, Parish Guide and Walks, Advertising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13,900.00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556911"/>
                  </a:ext>
                </a:extLst>
              </a:tr>
              <a:tr h="40168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Community Development - Community Events and Community Engagement (New Developments)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193810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</a:rPr>
                        <a:t>Community Services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5360420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Grants - Applications from Community Organisations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55,500.00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299151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Youth Service - Youth Facilities and Club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17,800.00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515992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</a:rPr>
                        <a:t>Development Board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4823715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Feasibility of Community Facilities in Spencers Wood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20,700.00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909864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 Community Centre - Rates on RBL Site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954278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</a:rPr>
                        <a:t>Finance and General Purposes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888702"/>
                  </a:ext>
                </a:extLst>
              </a:tr>
              <a:tr h="40168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Customer Services, Payroll, Insurance, Office Expenses, Information, Banking, 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136,000.00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126318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</a:rPr>
                        <a:t>Planning and Highways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6669159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Planning Reviews - Speed Restrictions, Footpaths, Air Quality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40,200.00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1772"/>
                  </a:ext>
                </a:extLst>
              </a:tr>
              <a:tr h="40168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Maintenance and Electricity for Street Lighting owned and paid for by the Parish Council 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191009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</a:rPr>
                        <a:t>Recreation and Amenities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182628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Allotments - Net Cost of Providing Allotments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392408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Playgrounds - Maintaining and Servicing Playgrounds 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827510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Shinfield Parish Hall 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167289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Spencers Wood Pavilion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-3,500.00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049097"/>
                  </a:ext>
                </a:extLst>
              </a:tr>
              <a:tr h="40168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Street Furniture and Open Spaces - Pride in the Parish, Litter and Waste Collection, Grass Cutting, Notice Boards, Seating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57,400.00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291116"/>
                  </a:ext>
                </a:extLst>
              </a:tr>
              <a:tr h="40168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Facilities Management - Cost of Staff and Van and Materials and Tools 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43,000.00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698372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594506"/>
                  </a:ext>
                </a:extLst>
              </a:tr>
              <a:tr h="203752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</a:rPr>
                        <a:t>Total Precept</a:t>
                      </a:r>
                    </a:p>
                  </a:txBody>
                  <a:tcPr marL="51750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412,500.00</a:t>
                      </a:r>
                    </a:p>
                  </a:txBody>
                  <a:tcPr marL="4313" marR="4313" marT="4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3825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5319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285</Words>
  <Application>Microsoft Office PowerPoint</Application>
  <PresentationFormat>Widescreen</PresentationFormat>
  <Paragraphs>96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Worksheet</vt:lpstr>
      <vt:lpstr>PowerPoint Presentation</vt:lpstr>
      <vt:lpstr>Income and Expenditure 2018/19 </vt:lpstr>
      <vt:lpstr> Recreation and Amenities </vt:lpstr>
      <vt:lpstr> Finance and General Purposes   </vt:lpstr>
      <vt:lpstr>How the Precept is Spent   in 2019/20  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Mason</dc:creator>
  <cp:lastModifiedBy>Jane Mason</cp:lastModifiedBy>
  <cp:revision>20</cp:revision>
  <dcterms:created xsi:type="dcterms:W3CDTF">2019-04-17T11:10:19Z</dcterms:created>
  <dcterms:modified xsi:type="dcterms:W3CDTF">2019-04-17T13:01:38Z</dcterms:modified>
</cp:coreProperties>
</file>